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00" r:id="rId11"/>
    <p:sldId id="301" r:id="rId12"/>
    <p:sldId id="269" r:id="rId13"/>
    <p:sldId id="289" r:id="rId14"/>
    <p:sldId id="290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 autoAdjust="0"/>
    <p:restoredTop sz="94673" autoAdjust="0"/>
  </p:normalViewPr>
  <p:slideViewPr>
    <p:cSldViewPr snapToGrid="0">
      <p:cViewPr varScale="1">
        <p:scale>
          <a:sx n="70" d="100"/>
          <a:sy n="70" d="100"/>
        </p:scale>
        <p:origin x="-18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Лист1!$C$2:$H$2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Лист1!$C$3:$H$3</c:f>
              <c:numCache>
                <c:formatCode>General</c:formatCode>
                <c:ptCount val="6"/>
                <c:pt idx="0">
                  <c:v>40</c:v>
                </c:pt>
                <c:pt idx="1">
                  <c:v>67</c:v>
                </c:pt>
                <c:pt idx="2">
                  <c:v>86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D2-40B8-A21F-B714C28AB6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695936"/>
        <c:axId val="66698624"/>
      </c:barChart>
      <c:catAx>
        <c:axId val="66695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98624"/>
        <c:crosses val="autoZero"/>
        <c:auto val="1"/>
        <c:lblAlgn val="ctr"/>
        <c:lblOffset val="100"/>
        <c:noMultiLvlLbl val="0"/>
      </c:catAx>
      <c:valAx>
        <c:axId val="666986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669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Лист1!$C$22:$H$22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Лист1!$C$23:$H$23</c:f>
              <c:numCache>
                <c:formatCode>General</c:formatCode>
                <c:ptCount val="6"/>
                <c:pt idx="0">
                  <c:v>63.1</c:v>
                </c:pt>
                <c:pt idx="1">
                  <c:v>97.4</c:v>
                </c:pt>
                <c:pt idx="2">
                  <c:v>149.9</c:v>
                </c:pt>
                <c:pt idx="3">
                  <c:v>187.9</c:v>
                </c:pt>
                <c:pt idx="4">
                  <c:v>244.3</c:v>
                </c:pt>
                <c:pt idx="5">
                  <c:v>297.60000000000002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4A-469E-B192-81937449A1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203264"/>
        <c:axId val="68205952"/>
      </c:barChart>
      <c:catAx>
        <c:axId val="68203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205952"/>
        <c:crosses val="autoZero"/>
        <c:auto val="1"/>
        <c:lblAlgn val="ctr"/>
        <c:lblOffset val="100"/>
        <c:noMultiLvlLbl val="0"/>
      </c:catAx>
      <c:valAx>
        <c:axId val="68205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8203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Лист1!$C$24:$H$24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Лист1!$C$25:$H$25</c:f>
              <c:numCache>
                <c:formatCode>General</c:formatCode>
                <c:ptCount val="6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11000</c:v>
                </c:pt>
                <c:pt idx="4">
                  <c:v>14000</c:v>
                </c:pt>
                <c:pt idx="5">
                  <c:v>18000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CA-49DA-9CDC-E616BDEA77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7903872"/>
        <c:axId val="67905024"/>
      </c:barChart>
      <c:catAx>
        <c:axId val="67903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905024"/>
        <c:crosses val="autoZero"/>
        <c:auto val="1"/>
        <c:lblAlgn val="ctr"/>
        <c:lblOffset val="100"/>
        <c:noMultiLvlLbl val="0"/>
      </c:catAx>
      <c:valAx>
        <c:axId val="67905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790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</c:v>
                </c:pt>
                <c:pt idx="1">
                  <c:v>80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8-4E2C-A477-372F7810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07744"/>
        <c:axId val="20609280"/>
      </c:barChart>
      <c:catAx>
        <c:axId val="2060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609280"/>
        <c:crosses val="autoZero"/>
        <c:auto val="1"/>
        <c:lblAlgn val="ctr"/>
        <c:lblOffset val="100"/>
        <c:noMultiLvlLbl val="0"/>
      </c:catAx>
      <c:valAx>
        <c:axId val="206092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060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430899378469292E-2"/>
          <c:y val="0"/>
          <c:w val="0.93113820124306168"/>
          <c:h val="0.66737183822070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2">
                  <c:v>10</c:v>
                </c:pt>
                <c:pt idx="3">
                  <c:v>20</c:v>
                </c:pt>
                <c:pt idx="4">
                  <c:v>40</c:v>
                </c:pt>
                <c:pt idx="5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B7-41D5-B30B-E4C3A202B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20416"/>
        <c:axId val="22622208"/>
      </c:barChart>
      <c:catAx>
        <c:axId val="2262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2622208"/>
        <c:crosses val="autoZero"/>
        <c:auto val="1"/>
        <c:lblAlgn val="ctr"/>
        <c:lblOffset val="100"/>
        <c:noMultiLvlLbl val="0"/>
      </c:catAx>
      <c:valAx>
        <c:axId val="226222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262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433398400246813E-2"/>
          <c:y val="0"/>
          <c:w val="0.92913320319950665"/>
          <c:h val="0.60341938463363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04-48F5-97E1-597D514F3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63616"/>
        <c:axId val="24477696"/>
      </c:barChart>
      <c:catAx>
        <c:axId val="2446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4477696"/>
        <c:crosses val="autoZero"/>
        <c:auto val="1"/>
        <c:lblAlgn val="ctr"/>
        <c:lblOffset val="100"/>
        <c:noMultiLvlLbl val="0"/>
      </c:catAx>
      <c:valAx>
        <c:axId val="244776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4463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Лист1!$C$4:$H$4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Лист1!$C$5:$H$5</c:f>
              <c:numCache>
                <c:formatCode>General</c:formatCode>
                <c:ptCount val="6"/>
                <c:pt idx="0">
                  <c:v>45</c:v>
                </c:pt>
                <c:pt idx="1">
                  <c:v>80</c:v>
                </c:pt>
                <c:pt idx="2">
                  <c:v>120</c:v>
                </c:pt>
                <c:pt idx="3">
                  <c:v>160</c:v>
                </c:pt>
                <c:pt idx="4">
                  <c:v>200</c:v>
                </c:pt>
                <c:pt idx="5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0A-462C-875C-7DA52610C1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797184"/>
        <c:axId val="28812416"/>
      </c:barChart>
      <c:catAx>
        <c:axId val="28797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812416"/>
        <c:crosses val="autoZero"/>
        <c:auto val="1"/>
        <c:lblAlgn val="ctr"/>
        <c:lblOffset val="100"/>
        <c:noMultiLvlLbl val="0"/>
      </c:catAx>
      <c:valAx>
        <c:axId val="28812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8797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Лист1!$C$6:$H$6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Лист1!$C$7:$H$7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55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F8-49BB-9F09-659B523435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8825472"/>
        <c:axId val="28832512"/>
      </c:barChart>
      <c:catAx>
        <c:axId val="28825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832512"/>
        <c:crosses val="autoZero"/>
        <c:auto val="1"/>
        <c:lblAlgn val="ctr"/>
        <c:lblOffset val="100"/>
        <c:noMultiLvlLbl val="0"/>
      </c:catAx>
      <c:valAx>
        <c:axId val="28832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882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Лист1!$C$8:$H$8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5">
                  <c:v>2250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DA-4DC8-8C52-1E319C0A8D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101440"/>
        <c:axId val="29124864"/>
      </c:barChart>
      <c:catAx>
        <c:axId val="29101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9124864"/>
        <c:crosses val="autoZero"/>
        <c:auto val="1"/>
        <c:lblAlgn val="ctr"/>
        <c:lblOffset val="100"/>
        <c:noMultiLvlLbl val="0"/>
      </c:catAx>
      <c:valAx>
        <c:axId val="29124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101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Лист1!$C$10:$H$10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Лист1!$C$11:$H$11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89-45D9-A20B-3B139A2D42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140096"/>
        <c:axId val="29155328"/>
      </c:barChart>
      <c:catAx>
        <c:axId val="29140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9155328"/>
        <c:crosses val="autoZero"/>
        <c:auto val="1"/>
        <c:lblAlgn val="ctr"/>
        <c:lblOffset val="100"/>
        <c:noMultiLvlLbl val="0"/>
      </c:catAx>
      <c:valAx>
        <c:axId val="29155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29140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Лист1!$C$26:$H$26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Лист1!$C$27:$H$27</c:f>
              <c:numCache>
                <c:formatCode>General</c:formatCode>
                <c:ptCount val="6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  <c:pt idx="3">
                  <c:v>270</c:v>
                </c:pt>
                <c:pt idx="4">
                  <c:v>360</c:v>
                </c:pt>
                <c:pt idx="5">
                  <c:v>450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58-4E48-B8BB-EFF52D81F7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748416"/>
        <c:axId val="66751104"/>
      </c:barChart>
      <c:catAx>
        <c:axId val="66748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51104"/>
        <c:crosses val="autoZero"/>
        <c:auto val="1"/>
        <c:lblAlgn val="ctr"/>
        <c:lblOffset val="100"/>
        <c:noMultiLvlLbl val="0"/>
      </c:catAx>
      <c:valAx>
        <c:axId val="6675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674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Лист1!$C$28:$H$28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Лист1!$C$29:$H$29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85</c:v>
                </c:pt>
                <c:pt idx="3">
                  <c:v>87</c:v>
                </c:pt>
                <c:pt idx="4">
                  <c:v>89</c:v>
                </c:pt>
                <c:pt idx="5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15-4E19-9B5F-4C890E885F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762240"/>
        <c:axId val="66793856"/>
      </c:barChart>
      <c:catAx>
        <c:axId val="66762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93856"/>
        <c:crosses val="autoZero"/>
        <c:auto val="1"/>
        <c:lblAlgn val="ctr"/>
        <c:lblOffset val="100"/>
        <c:noMultiLvlLbl val="0"/>
      </c:catAx>
      <c:valAx>
        <c:axId val="6679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6762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Лист1!$C$18:$H$18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Лист1!$C$19:$H$19</c:f>
              <c:numCache>
                <c:formatCode>General</c:formatCode>
                <c:ptCount val="6"/>
                <c:pt idx="0">
                  <c:v>78.5</c:v>
                </c:pt>
                <c:pt idx="1">
                  <c:v>78.5</c:v>
                </c:pt>
                <c:pt idx="2">
                  <c:v>78.5</c:v>
                </c:pt>
                <c:pt idx="3">
                  <c:v>79</c:v>
                </c:pt>
                <c:pt idx="4">
                  <c:v>79.5</c:v>
                </c:pt>
                <c:pt idx="5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F8-478F-9AE4-C669A1B5B5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827776"/>
        <c:axId val="66830720"/>
      </c:barChart>
      <c:catAx>
        <c:axId val="66827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830720"/>
        <c:crosses val="autoZero"/>
        <c:auto val="1"/>
        <c:lblAlgn val="ctr"/>
        <c:lblOffset val="100"/>
        <c:noMultiLvlLbl val="0"/>
      </c:catAx>
      <c:valAx>
        <c:axId val="66830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6827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Лист1!$C$20:$H$20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Лист1!$C$21:$H$21</c:f>
              <c:numCache>
                <c:formatCode>General</c:formatCode>
                <c:ptCount val="6"/>
                <c:pt idx="0">
                  <c:v>2600</c:v>
                </c:pt>
                <c:pt idx="1">
                  <c:v>4500</c:v>
                </c:pt>
                <c:pt idx="2">
                  <c:v>8600</c:v>
                </c:pt>
                <c:pt idx="3">
                  <c:v>13100</c:v>
                </c:pt>
                <c:pt idx="4">
                  <c:v>18100</c:v>
                </c:pt>
                <c:pt idx="5">
                  <c:v>23200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18-4AD6-9B7F-57688B0749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164608"/>
        <c:axId val="68175744"/>
      </c:barChart>
      <c:catAx>
        <c:axId val="6816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175744"/>
        <c:crosses val="autoZero"/>
        <c:auto val="1"/>
        <c:lblAlgn val="ctr"/>
        <c:lblOffset val="100"/>
        <c:noMultiLvlLbl val="0"/>
      </c:catAx>
      <c:valAx>
        <c:axId val="68175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6816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73132" y="3214586"/>
            <a:ext cx="8372104" cy="1606796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проект “Образование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http://www.atyrau-business.com/uploads/posts/2017-01/1485348033_samara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70430"/>
              </p:ext>
            </p:extLst>
          </p:nvPr>
        </p:nvGraphicFramePr>
        <p:xfrm>
          <a:off x="95536" y="1072283"/>
          <a:ext cx="8925636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Рост качества общего образования за счёт повышения профессиональной компетенции педагогических работников (прежде всего, учителей)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учителей вовлечены в национальную систему профессионального роста педагогических работников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педагогических работников прошли добровольную независимую оценку профессиональной квалификации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реализации программ повышения квалификации для работников образовательных учреждений на основе Именного образовательного чека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Осуществление ежемесячной денежной выплаты (5000 руб.) молодым, в возрасте не старше 30 лет, педагогическим работникам.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«Учитель будущего»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65545" y="4727445"/>
          <a:ext cx="8775510" cy="10677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771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учителей, вовлеченных в национальную систему профессионального роста педагогических работников,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215740" y="4785755"/>
          <a:ext cx="4168239" cy="1056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222942" y="5790287"/>
          <a:ext cx="8775510" cy="10677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771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педагогических работников, прошедших добровольную независимую оценку профессиональной квалификации, %</a:t>
                      </a: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358244" y="5913912"/>
          <a:ext cx="3942608" cy="94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67703"/>
              </p:ext>
            </p:extLst>
          </p:nvPr>
        </p:nvGraphicFramePr>
        <p:xfrm>
          <a:off x="95536" y="1411648"/>
          <a:ext cx="8925636" cy="451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уровня подготовки квалифицированных кадров до стандартов профессионального мастерства международного уровня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50%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учреждений СПО, проводят итоговую аттестацию в форме демонстрационного экзамена.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обучающихся, завершающих обучение в организациях, осуществляющих образовательную деятельность по программам среднего профессионального образования, прошли аттестацию с использованием механизма демонстрационного экзамена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Финансовая поддержка студентов, получающих образование по профессиям и специальностям, включенным в Перечень приоритетных профессий и специальностей среднего профессионального образования, востребованных на региональном рынке труда для развития авиационно-космического комплекса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Выплата премий победителям и призерам по итогам областного конкурса «Лучший наставник».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«Молодые профессионалы»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92522"/>
              </p:ext>
            </p:extLst>
          </p:nvPr>
        </p:nvGraphicFramePr>
        <p:xfrm>
          <a:off x="85343" y="1423823"/>
          <a:ext cx="9058657" cy="43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8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8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61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61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12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13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99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996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320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Число центров опережающей профессиональной подготовки накопительным итогом, единиц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12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Число мастерских, оснащенных современной материально-технической базой по одной из компетенций накопительным итогом, единиц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40*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50*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354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Доля организаций, осуществляющих образовательную деятельность по образовательным программам среднего профессионального образования, итоговая аттестация в которых проводится в форме демонстрационного экзамена,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2354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Доля обучающихся, завершающих обучение в организациях, осуществляющих образовательную деятельность по образовательным программам СПО, прошедших аттестацию с использованием механизма демонстрационного экзамена,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0" y="6410732"/>
            <a:ext cx="81280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400" dirty="0" smtClean="0">
                <a:solidFill>
                  <a:schemeClr val="tx1"/>
                </a:solidFill>
                <a:ea typeface="Verdana" panose="020B0604030504040204" pitchFamily="34" charset="0"/>
              </a:rPr>
              <a:t>*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«Молодые профессионалы»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34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95984"/>
              </p:ext>
            </p:extLst>
          </p:nvPr>
        </p:nvGraphicFramePr>
        <p:xfrm>
          <a:off x="0" y="1086715"/>
          <a:ext cx="9144000" cy="3459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0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828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508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обучения граждан в течение всей жизни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овышение качества подготовки, в т.ч. в результате формирования и развития конкурентной среды среди организаций, реализующих дополнительные образовательные программы и программы профессионального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 тыс.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 Самарской области проходят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СПО, доп. проф.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педагогических работников на базе образовательных организаций, реализующих программы дополнительного профессионального образования, в том числе образовательных организаций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высшего образования в рамках Именного образовательного чека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64887"/>
              </p:ext>
            </p:extLst>
          </p:nvPr>
        </p:nvGraphicFramePr>
        <p:xfrm>
          <a:off x="0" y="4617511"/>
          <a:ext cx="91440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1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5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2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98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69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43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1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567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граждан Самарской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области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ежегодно проходящих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 профессионального образования, дополнительного профессионального образования,  тыс.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«Новые возможности для каждого»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3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132944"/>
              </p:ext>
            </p:extLst>
          </p:nvPr>
        </p:nvGraphicFramePr>
        <p:xfrm>
          <a:off x="0" y="1062965"/>
          <a:ext cx="9144000" cy="224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996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98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59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 2024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молодых людей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потребности участия в активной общественно значимой деятельности, в том числе добровольческом (волонтёрском) движении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20%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граждан вовлечены в добровольческую деятельность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70%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студентов вовлечены в клубное студенческое движение.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на территории Самарской области Молодежного форума Приволжского федерального округа 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iВолга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166288"/>
              </p:ext>
            </p:extLst>
          </p:nvPr>
        </p:nvGraphicFramePr>
        <p:xfrm>
          <a:off x="0" y="3397954"/>
          <a:ext cx="9144001" cy="342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0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5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23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98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69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43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1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567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обучающихся, вовлеченных в деятельность общественных объединений на базе образовательных организаций общего образования, среднего профессионального и высшего образования, тыс. человек накопительным итогом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граждан, вовлеченных в добровольческую деятельность,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9488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молодежи, задействованной в мероприятиях по вовлечению в творческую деятельность, от общего числа молодежи в Самарской области,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623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студентов, вовлеченных в клубное студенческое движение, от общего числа студентов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«Социальная активность»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0400" y="136154"/>
            <a:ext cx="784678" cy="89809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190001" y="819412"/>
            <a:ext cx="7897090" cy="1412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1" y="11609"/>
            <a:ext cx="8280399" cy="7971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Региональные проекты </a:t>
            </a:r>
            <a:r>
              <a:rPr lang="ru-RU" sz="2400" b="1" dirty="0" smtClean="0">
                <a:solidFill>
                  <a:srgbClr val="FF0000"/>
                </a:solidFill>
              </a:rPr>
              <a:t>нацпроекта «Образование»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4383"/>
              </p:ext>
            </p:extLst>
          </p:nvPr>
        </p:nvGraphicFramePr>
        <p:xfrm>
          <a:off x="42532" y="1078804"/>
          <a:ext cx="9022546" cy="567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12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12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r>
                        <a:rPr lang="ru-RU" sz="16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региональных проектов</a:t>
                      </a:r>
                      <a:endParaRPr lang="ru-RU" sz="16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Современная школа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Вхождение России в число 10 ведущих стран мира по качеству общего образования</a:t>
                      </a:r>
                      <a:endParaRPr lang="ru-RU" sz="15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Успех каждого ребёнка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Обеспечение для детей доступных и качественных условий для воспитания гармонично развитой и социально ответственной личности, в том числе путем увеличения охвата дополнительным образованием до 80%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образовательная среда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внедрения современной и безопасной цифровой образовательной среды, обеспечивающей формирование ценности к саморазвитию и самообразованию у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профессионалы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Модернизация профессионального образования, в </a:t>
                      </a:r>
                      <a:r>
                        <a:rPr lang="ru-RU" sz="1500" b="1" i="0" u="none" strike="noStrike" kern="1200" cap="none" spc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т.ч</a:t>
                      </a: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. посредством внедрения адаптивных, практико-ориентированных и гибких образовательных программ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активность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Развитие добровольчества (волонтерства), развитие талантов и способностей у детей и молодежи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Учитель будущего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Обеспечение вхождения России в число 10 ведущих стран мира по качеству общего образования путем внедрения национальной системы профессионального роста педагогических работников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Поддержка семей, имеющих детей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повышения компетентности родителей обучающихся в вопросах образования и воспитания, в том числе детей в возрасте до трех лет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Новые возможности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500" b="1" i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для каждого</a:t>
                      </a:r>
                      <a:endParaRPr lang="ru-RU" sz="1500" b="1" i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i="0" u="none" strike="noStrike" kern="1200" cap="none" spc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Создание условий для непрерывного обновления гражданами профессиональных знаний и приобретения ими новых профессиональных навыков</a:t>
                      </a:r>
                      <a:endParaRPr lang="ru-RU" sz="1500" b="1" i="0" u="none" strike="noStrike" kern="1200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34711"/>
              </p:ext>
            </p:extLst>
          </p:nvPr>
        </p:nvGraphicFramePr>
        <p:xfrm>
          <a:off x="174171" y="1109135"/>
          <a:ext cx="8708571" cy="563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7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26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88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270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Результаты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1552"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муниципальных образованиях имеются условия, обеспечивающие: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подготовку обучающихся к самостоятельной трудовой жизни в условиях рыночной экономики;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 у обучающихся современных технологических и гуманитарных компетенций и навыков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9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степени сформированности функциональной грамотности у обучающихся Самарской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муниципальных образований обновлено содержание и методы освоения предметной области «Технология» и других предметных областей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40 тыс.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охвачено программами цифрового, естественнонаучного и гуманитарного профилей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общеобразовательных организаций проведена оценка качества общего образования на основе практики международных исследований качества подготовки обучающихся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Оснащение общеобразовательных учреждений современным оборудованием для реализации образовательной области «Технология»</a:t>
                      </a:r>
                      <a:endParaRPr lang="ru-RU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и проведение комплекса мероприятий, направленного на развитие функциональной грамотности обучающихся Самарской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«Современная школа»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«Современная школа»</a:t>
            </a:r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334866"/>
            <a:ext cx="7670800" cy="526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 в случае выделения федеральных средств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4398"/>
              </p:ext>
            </p:extLst>
          </p:nvPr>
        </p:nvGraphicFramePr>
        <p:xfrm>
          <a:off x="232229" y="1076656"/>
          <a:ext cx="8679542" cy="52606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39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97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5266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</a:rPr>
                        <a:t>Доля муниципальных </a:t>
                      </a:r>
                      <a:r>
                        <a:rPr lang="ru-RU" sz="1600" b="0" dirty="0" smtClean="0">
                          <a:effectLst/>
                        </a:rPr>
                        <a:t>образований, </a:t>
                      </a:r>
                      <a:r>
                        <a:rPr lang="ru-RU" sz="1600" b="0" dirty="0">
                          <a:effectLst/>
                        </a:rPr>
                        <a:t>в которых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обновлено содержание </a:t>
                      </a:r>
                      <a:r>
                        <a:rPr lang="ru-RU" sz="1600" b="0" dirty="0">
                          <a:effectLst/>
                        </a:rPr>
                        <a:t>и методы обучения предметной области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«Технология» </a:t>
                      </a:r>
                      <a:r>
                        <a:rPr lang="ru-RU" sz="1600" b="0" dirty="0">
                          <a:effectLst/>
                        </a:rPr>
                        <a:t>и других предметных областей,</a:t>
                      </a:r>
                      <a:r>
                        <a:rPr lang="ru-RU" sz="1600" b="1" i="1" dirty="0">
                          <a:effectLst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</a:rPr>
                        <a:t>%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770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школ,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расположенных </a:t>
                      </a:r>
                      <a:r>
                        <a:rPr lang="ru-RU" sz="1600" dirty="0">
                          <a:effectLst/>
                        </a:rPr>
                        <a:t>в сельской местности и малых городах, </a:t>
                      </a:r>
                      <a:r>
                        <a:rPr lang="ru-RU" sz="1600" dirty="0" smtClean="0">
                          <a:effectLst/>
                        </a:rPr>
                        <a:t>в которых</a:t>
                      </a:r>
                      <a:r>
                        <a:rPr lang="ru-RU" sz="1600" baseline="0" dirty="0" smtClean="0">
                          <a:effectLst/>
                        </a:rPr>
                        <a:t> созданы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центры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цифрового 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единиц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86551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Численность обучающихся, охваченных </a:t>
                      </a:r>
                      <a:r>
                        <a:rPr lang="ru-RU" sz="1600" dirty="0">
                          <a:effectLst/>
                        </a:rPr>
                        <a:t>основными и дополнительными общеобразовательными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программами цифрового, естественнонаучного и 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тыс. человек нарастающим итогом к 2018 </a:t>
                      </a:r>
                      <a:r>
                        <a:rPr lang="ru-RU" sz="1600" b="1" i="1" dirty="0" smtClean="0">
                          <a:effectLst/>
                        </a:rPr>
                        <a:t>году</a:t>
                      </a:r>
                    </a:p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300" b="1" i="1" dirty="0" smtClean="0">
                        <a:effectLst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7484"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созданных новых мест </a:t>
                      </a:r>
                      <a:r>
                        <a:rPr lang="ru-RU" sz="1600" dirty="0">
                          <a:effectLst/>
                        </a:rPr>
                        <a:t>в общеобразовательных организациях, расположенных в сельской местности и поселках городского типа, </a:t>
                      </a:r>
                      <a:r>
                        <a:rPr lang="ru-RU" sz="1600" b="1" i="1" dirty="0">
                          <a:effectLst/>
                        </a:rPr>
                        <a:t>человек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1404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коррекционных школ, в которых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обновлена МТБ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i="1" dirty="0" smtClean="0">
                          <a:effectLst/>
                        </a:rPr>
                        <a:t>единиц нарастающим итогом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3" name="Группа 32"/>
          <p:cNvGrpSpPr/>
          <p:nvPr/>
        </p:nvGrpSpPr>
        <p:grpSpPr>
          <a:xfrm>
            <a:off x="4717143" y="1156357"/>
            <a:ext cx="4294268" cy="5212669"/>
            <a:chOff x="4717143" y="1088117"/>
            <a:chExt cx="4294268" cy="5212669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1360887420"/>
                </p:ext>
              </p:extLst>
            </p:nvPr>
          </p:nvGraphicFramePr>
          <p:xfrm>
            <a:off x="4796971" y="1088117"/>
            <a:ext cx="4056743" cy="78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603665951"/>
                </p:ext>
              </p:extLst>
            </p:nvPr>
          </p:nvGraphicFramePr>
          <p:xfrm>
            <a:off x="4717143" y="1839685"/>
            <a:ext cx="4078514" cy="12808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158286403"/>
                </p:ext>
              </p:extLst>
            </p:nvPr>
          </p:nvGraphicFramePr>
          <p:xfrm>
            <a:off x="4731657" y="3265713"/>
            <a:ext cx="4107542" cy="943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1176249846"/>
                </p:ext>
              </p:extLst>
            </p:nvPr>
          </p:nvGraphicFramePr>
          <p:xfrm>
            <a:off x="4760685" y="4310743"/>
            <a:ext cx="4143829" cy="8273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2840550749"/>
                </p:ext>
              </p:extLst>
            </p:nvPr>
          </p:nvGraphicFramePr>
          <p:xfrm>
            <a:off x="4775199" y="5196113"/>
            <a:ext cx="4143829" cy="1104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8532440" y="4293096"/>
              <a:ext cx="478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24681" y="341001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179" y="338166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2237" y="3296599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10191" y="3285965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5968" y="3271784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62639" y="545146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24681" y="556851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798" y="221208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7195" y="211993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54519" y="200297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03106" y="190727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37617" y="1808027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07674" y="535230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45628" y="526724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2673" y="519989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49789"/>
              </p:ext>
            </p:extLst>
          </p:nvPr>
        </p:nvGraphicFramePr>
        <p:xfrm>
          <a:off x="95536" y="1403773"/>
          <a:ext cx="8925636" cy="4251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муниципалитетах созданы условия для получения высококачественной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психолого-педагогической, методической и консультативной помощи: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родителями детей,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гражданами, желающими принять на воспитание в свои семьи детей, оставшихся без попечения родителей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 тыс.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родителей получили психолого-педагогическую, методическую и консультативную помощь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90%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граждан положительно оценили качество психолого-педагогической, методической и консультативной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деятельности региональной службы ранней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3649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«Поддержка семей, имеющих детей»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72938"/>
              </p:ext>
            </p:extLst>
          </p:nvPr>
        </p:nvGraphicFramePr>
        <p:xfrm>
          <a:off x="177420" y="1364781"/>
          <a:ext cx="8775510" cy="41489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93032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года, 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тыс. единиц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588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Доля граждан, положительно оценивших качество услуг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Arial Unicode MS"/>
                        </a:rPr>
                        <a:t>психолого-педагогической, методической и консультативной помощи, от общего числа обратившихся за услугой, </a:t>
                      </a:r>
                      <a:r>
                        <a:rPr lang="ru-RU" sz="1600" b="1" i="1" dirty="0" smtClean="0">
                          <a:effectLst/>
                          <a:latin typeface="+mn-lt"/>
                          <a:ea typeface="Arial Unicode MS"/>
                        </a:rPr>
                        <a:t>% 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«Поддержка семей, имеющих детей»»</a:t>
            </a:r>
          </a:p>
          <a:p>
            <a:endParaRPr lang="ru-RU" sz="2400" b="1" dirty="0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42553082"/>
              </p:ext>
            </p:extLst>
          </p:nvPr>
        </p:nvGraphicFramePr>
        <p:xfrm>
          <a:off x="4435522" y="1378424"/>
          <a:ext cx="4544705" cy="195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263710011"/>
              </p:ext>
            </p:extLst>
          </p:nvPr>
        </p:nvGraphicFramePr>
        <p:xfrm>
          <a:off x="4462818" y="3493827"/>
          <a:ext cx="4469642" cy="200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050"/>
              </p:ext>
            </p:extLst>
          </p:nvPr>
        </p:nvGraphicFramePr>
        <p:xfrm>
          <a:off x="95536" y="1072283"/>
          <a:ext cx="8925636" cy="579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Каждый ребёнок имеет возможность  получать доп. образование по максимально широкому спектру программ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школах дети имеют возможность осознанно выбрать свою проф.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траекторию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пути карьерного развития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Детям, имеющим склонности к НТТ предоставлена возможность ускоренного развития инженерных, исследовательских навыков на основе проектной деятельности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детей в возрасте от 5 до 18 лет охвачены дополнительным образованием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школьников приняли участие в открытых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онлайн-уроках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проекта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ранняя профориентация)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23,2 тыс.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детей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охвачены деятельностью «</a:t>
                      </a:r>
                      <a:r>
                        <a:rPr lang="ru-RU" sz="1600" dirty="0" err="1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Кванториумов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» и других проектов (программ естественнонаучной и технической направленностей)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межрегионального форума «Школьный  НАНОГРАД»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Выплаты премий и поощрений Губернатора Самарской области: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всероссийской олимпиады школьников разных уровней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всероссийских, международных олимпиад и конкурсов проф.мастерства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одаренных детей и подростков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дистанционного обучения детей-инвалидов, в т.ч. по доп.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общеобр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программам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«Успех каждого ребёнка»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77420" y="1105469"/>
          <a:ext cx="8775510" cy="53542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60059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Доля детей в возрасте от 5 до 18 лет,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охваченных дополнительным образованием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477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охваченных деятельностью детских технопарков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«Кванториум» </a:t>
                      </a:r>
                      <a:r>
                        <a:rPr lang="ru-RU" sz="1600" dirty="0" smtClean="0">
                          <a:effectLst/>
                        </a:rPr>
                        <a:t>и других проектов</a:t>
                      </a:r>
                      <a:r>
                        <a:rPr lang="ru-RU" sz="1600" baseline="0" dirty="0" smtClean="0">
                          <a:effectLst/>
                        </a:rPr>
                        <a:t> (программ)</a:t>
                      </a:r>
                      <a:r>
                        <a:rPr lang="ru-RU" sz="1600" dirty="0" smtClean="0">
                          <a:effectLst/>
                        </a:rPr>
                        <a:t> естественнонаучной и технической направленностей, соответствующих приоритетным направлениям технологического развития РФ,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6558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участников открытых онлайн-уроков, реализуемых с учетом опыта цикла открытых уроков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  <a:r>
                        <a:rPr lang="ru-RU" sz="1600" dirty="0" smtClean="0">
                          <a:effectLst/>
                        </a:rPr>
                        <a:t> или иных аналогичных проектов, направленных на раннюю профориентацию, </a:t>
                      </a:r>
                      <a:r>
                        <a:rPr lang="ru-RU" sz="1600" b="1" dirty="0" smtClean="0">
                          <a:effectLst/>
                        </a:rPr>
                        <a:t>тыс. чел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5100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получивших рекомендации по построению индивидуального учебного плана с учетом реализации проекта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«Билет в будущее»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5107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«Успех каждого ребенка»</a:t>
            </a:r>
          </a:p>
          <a:p>
            <a:endParaRPr lang="ru-RU" sz="24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06386599"/>
              </p:ext>
            </p:extLst>
          </p:nvPr>
        </p:nvGraphicFramePr>
        <p:xfrm>
          <a:off x="4619768" y="1115704"/>
          <a:ext cx="4333164" cy="113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57755498"/>
              </p:ext>
            </p:extLst>
          </p:nvPr>
        </p:nvGraphicFramePr>
        <p:xfrm>
          <a:off x="4572000" y="2316707"/>
          <a:ext cx="4380931" cy="1245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72721937"/>
              </p:ext>
            </p:extLst>
          </p:nvPr>
        </p:nvGraphicFramePr>
        <p:xfrm>
          <a:off x="4571999" y="3589361"/>
          <a:ext cx="4408227" cy="139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17363004"/>
              </p:ext>
            </p:extLst>
          </p:nvPr>
        </p:nvGraphicFramePr>
        <p:xfrm>
          <a:off x="4572000" y="4981433"/>
          <a:ext cx="4464496" cy="140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43392" y="2302776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9616" y="2414232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7216" y="253706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0224" y="2646248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1472" y="2769080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2720" y="281002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27962"/>
              </p:ext>
            </p:extLst>
          </p:nvPr>
        </p:nvGraphicFramePr>
        <p:xfrm>
          <a:off x="95536" y="1072283"/>
          <a:ext cx="8925636" cy="3779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7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37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(к 2024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году)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образовательных организациях созданы равные условия для получения качественного образования с использованием дистанционных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образовательных организаций обеспечены высокоскоростным Интернет-соединением (не менее 100 Мб/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– для городских организаций, 50 Мб/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c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– для сельских)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муниципальных образованиях внедрена целевая модель цифровой образовательной среды в школах и учреждениях СПО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Предоставление ОУ высокоскоростного (не менее 20 Мб/с для сельских и не менее 50 Мб/для городских) доступа к сети Интернет с широким набором информационных ресурсов (электронная система оценки качества образования, электронные образовательные ресурсы, электронный дневник, журнал и др.)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«Цифровая образовательная среда»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65545" y="4834320"/>
          <a:ext cx="8775510" cy="135272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7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2724">
                <a:tc>
                  <a:txBody>
                    <a:bodyPr/>
                    <a:lstStyle/>
                    <a:p>
                      <a:pPr marL="7175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обеспеченных Интернет-соединением со скоростью не менее 100 Мб/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городских, 50 Мб/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для сельских,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607625" y="4833256"/>
          <a:ext cx="4310743" cy="135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1917</Words>
  <Application>Microsoft Office PowerPoint</Application>
  <PresentationFormat>Экран (4:3)</PresentationFormat>
  <Paragraphs>245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Национальный проект “Образование”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admin</cp:lastModifiedBy>
  <cp:revision>239</cp:revision>
  <cp:lastPrinted>2018-12-03T15:51:00Z</cp:lastPrinted>
  <dcterms:created xsi:type="dcterms:W3CDTF">2018-11-16T09:12:54Z</dcterms:created>
  <dcterms:modified xsi:type="dcterms:W3CDTF">2020-01-10T12:03:21Z</dcterms:modified>
</cp:coreProperties>
</file>